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EDB2-3100-4562-B858-8B850E64796B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06A0-CE3A-496C-95BA-65203181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06A0-CE3A-496C-95BA-65203181F0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A635-95CF-46FB-9995-42A6A748F2B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B286-C216-4CBA-9A91-2DAAB221A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Computational Study of the Reduction of Carbon Dioxide by Iron Modified TiO</a:t>
            </a:r>
            <a:r>
              <a:rPr lang="en-US" sz="4000" b="1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763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</a:t>
            </a:r>
            <a:r>
              <a:rPr lang="en-US" dirty="0" smtClean="0">
                <a:solidFill>
                  <a:schemeClr val="tx1"/>
                </a:solidFill>
              </a:rPr>
              <a:t>Meghan Moloney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Mentor: Dr. </a:t>
            </a:r>
            <a:r>
              <a:rPr lang="en-US" dirty="0" smtClean="0">
                <a:solidFill>
                  <a:schemeClr val="tx1"/>
                </a:solidFill>
              </a:rPr>
              <a:t>Jean M. </a:t>
            </a:r>
            <a:r>
              <a:rPr lang="en-US" dirty="0" err="1" smtClean="0">
                <a:solidFill>
                  <a:schemeClr val="tx1"/>
                </a:solidFill>
              </a:rPr>
              <a:t>Andino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49856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Space Grant Symposium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April 21,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Data 35"/>
          <p:cNvSpPr/>
          <p:nvPr/>
        </p:nvSpPr>
        <p:spPr>
          <a:xfrm rot="986423">
            <a:off x="164857" y="4846046"/>
            <a:ext cx="5974279" cy="806257"/>
          </a:xfrm>
          <a:prstGeom prst="flowChartInputOutput">
            <a:avLst/>
          </a:prstGeom>
          <a:solidFill>
            <a:srgbClr val="2BA101"/>
          </a:solidFill>
          <a:ln>
            <a:solidFill>
              <a:srgbClr val="2BA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62400" y="4539348"/>
            <a:ext cx="424530" cy="947052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38242" y="4310748"/>
            <a:ext cx="70234" cy="1219200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Flowchart: Data 5"/>
          <p:cNvSpPr/>
          <p:nvPr/>
        </p:nvSpPr>
        <p:spPr>
          <a:xfrm rot="1060604">
            <a:off x="1013958" y="2519302"/>
            <a:ext cx="7088706" cy="2044895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433442" y="1643748"/>
            <a:ext cx="1143000" cy="10668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H="1">
            <a:off x="5138043" y="2554319"/>
            <a:ext cx="1462788" cy="918229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93776" y="2749416"/>
            <a:ext cx="507532" cy="684264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14442" y="2710548"/>
            <a:ext cx="70234" cy="1219200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05200" y="4386948"/>
            <a:ext cx="413642" cy="947052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04442" y="4386948"/>
            <a:ext cx="762000" cy="304800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52242" y="4615548"/>
            <a:ext cx="304800" cy="609600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371600" y="3853548"/>
            <a:ext cx="870842" cy="870852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75842" y="2710548"/>
            <a:ext cx="685800" cy="685800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39011" y="132805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Greenhouse Effect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51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TiO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photocatalyst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a band gap of about 3.2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1" defTabSz="31353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Ultraviolet (UV) light (&lt;400 nm), has enough energy to promote an electron across the band gap.</a:t>
            </a:r>
            <a:r>
              <a:rPr lang="en-US" sz="2400" baseline="30000" noProof="0" dirty="0" smtClean="0"/>
              <a:t>1</a:t>
            </a:r>
            <a:endParaRPr lang="en-US" sz="2400" baseline="30000" dirty="0" smtClean="0"/>
          </a:p>
          <a:p>
            <a:pPr marL="285750" indent="-285750" algn="just" defTabSz="31353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Iron modification-may shift band gap to visible light range</a:t>
            </a:r>
            <a:endParaRPr lang="en-US" sz="2400" baseline="30000" dirty="0" smtClean="0"/>
          </a:p>
          <a:p>
            <a:pPr marL="285750" indent="-285750" algn="just" defTabSz="3135313">
              <a:spcBef>
                <a:spcPct val="20000"/>
              </a:spcBef>
            </a:pP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548740"/>
            <a:ext cx="2438400" cy="240059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400800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</a:t>
            </a:r>
            <a:r>
              <a:rPr lang="en-US" sz="1200" dirty="0" err="1" smtClean="0"/>
              <a:t>Linsebigler</a:t>
            </a:r>
            <a:r>
              <a:rPr lang="en-US" sz="1200" dirty="0" smtClean="0"/>
              <a:t>, A. L.; Lu, G. Q.; Yates, J. T.: PHOTOCATALYSIS ON TIO2 SURFACES - PRINCIPLES, MECHANISMS, AND SELECTED RESULTS. </a:t>
            </a:r>
            <a:r>
              <a:rPr lang="en-US" sz="1200" i="1" dirty="0" smtClean="0"/>
              <a:t>Chemical Reviews</a:t>
            </a:r>
            <a:r>
              <a:rPr lang="en-US" sz="1200" dirty="0" smtClean="0"/>
              <a:t> </a:t>
            </a:r>
            <a:r>
              <a:rPr lang="en-US" sz="1200" b="1" dirty="0" smtClean="0"/>
              <a:t>1995</a:t>
            </a:r>
            <a:r>
              <a:rPr lang="en-US" sz="1200" dirty="0" smtClean="0"/>
              <a:t>, </a:t>
            </a:r>
            <a:r>
              <a:rPr lang="en-US" sz="1200" i="1" dirty="0" smtClean="0"/>
              <a:t>95</a:t>
            </a:r>
            <a:r>
              <a:rPr lang="en-US" sz="1200" dirty="0" smtClean="0"/>
              <a:t>, 735-758.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3366"/>
            <a:ext cx="8229600" cy="4525963"/>
          </a:xfrm>
        </p:spPr>
        <p:txBody>
          <a:bodyPr>
            <a:normAutofit/>
          </a:bodyPr>
          <a:lstStyle/>
          <a:p>
            <a:pPr defTabSz="3135313"/>
            <a:r>
              <a:rPr lang="en-US" sz="2800" dirty="0" smtClean="0"/>
              <a:t>Gaussian03 </a:t>
            </a:r>
            <a:r>
              <a:rPr lang="en-US" sz="2800" dirty="0" smtClean="0"/>
              <a:t>program package </a:t>
            </a:r>
          </a:p>
          <a:p>
            <a:pPr lvl="1" defTabSz="3135313"/>
            <a:r>
              <a:rPr lang="en-US" dirty="0" smtClean="0"/>
              <a:t>Density </a:t>
            </a:r>
            <a:r>
              <a:rPr lang="en-US" dirty="0" smtClean="0"/>
              <a:t>Functional Theory </a:t>
            </a:r>
            <a:r>
              <a:rPr lang="en-US" dirty="0" smtClean="0"/>
              <a:t>(DFT</a:t>
            </a:r>
            <a:r>
              <a:rPr lang="en-US" dirty="0" smtClean="0"/>
              <a:t>)</a:t>
            </a:r>
          </a:p>
          <a:p>
            <a:pPr defTabSz="3135313"/>
            <a:r>
              <a:rPr lang="en-US" sz="2800" dirty="0" smtClean="0"/>
              <a:t>Neutral/Negative modeling</a:t>
            </a:r>
            <a:endParaRPr lang="en-US" sz="28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72" y="3276600"/>
            <a:ext cx="3291840" cy="256032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0"/>
            <a:ext cx="3291840" cy="2560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Results-Neutral Anatase (101)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0120" y="21155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6462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547551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155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262" y="14478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9200" y="54755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5814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085" y="14478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5814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dirty="0" smtClean="0"/>
              <a:t>-Neutral Anatase (101)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Table 1</a:t>
            </a:r>
            <a:r>
              <a:rPr lang="en-US" dirty="0" smtClean="0"/>
              <a:t>. Adsorption energy (</a:t>
            </a:r>
            <a:r>
              <a:rPr lang="en-US" dirty="0" err="1" smtClean="0"/>
              <a:t>eV</a:t>
            </a:r>
            <a:r>
              <a:rPr lang="en-US" dirty="0" smtClean="0"/>
              <a:t>) of CO</a:t>
            </a:r>
            <a:r>
              <a:rPr lang="en-US" baseline="-25000" dirty="0" smtClean="0"/>
              <a:t>2</a:t>
            </a:r>
            <a:r>
              <a:rPr lang="en-US" dirty="0" smtClean="0"/>
              <a:t> on the cluster and charge on CO</a:t>
            </a:r>
            <a:r>
              <a:rPr lang="en-US" baseline="-25000" dirty="0" smtClean="0"/>
              <a:t>2</a:t>
            </a:r>
            <a:r>
              <a:rPr lang="en-US" dirty="0" smtClean="0"/>
              <a:t> for each bonding configuration.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" y="385354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Table 2</a:t>
            </a:r>
            <a:r>
              <a:rPr lang="en-US" dirty="0" smtClean="0"/>
              <a:t>. </a:t>
            </a:r>
            <a:r>
              <a:rPr lang="en-US" dirty="0" err="1" smtClean="0"/>
              <a:t>Vibrational</a:t>
            </a:r>
            <a:r>
              <a:rPr lang="en-US" dirty="0" smtClean="0"/>
              <a:t> frequencies (cm</a:t>
            </a:r>
            <a:r>
              <a:rPr lang="en-US" baseline="30000" dirty="0" smtClean="0"/>
              <a:t>-1</a:t>
            </a:r>
            <a:r>
              <a:rPr lang="en-US" dirty="0" smtClean="0"/>
              <a:t>) of bending (ν</a:t>
            </a:r>
            <a:r>
              <a:rPr lang="en-US" baseline="-25000" dirty="0" smtClean="0"/>
              <a:t>2</a:t>
            </a:r>
            <a:r>
              <a:rPr lang="en-US" dirty="0" smtClean="0"/>
              <a:t>), symmetric stretching (ν</a:t>
            </a:r>
            <a:r>
              <a:rPr lang="en-US" baseline="-25000" dirty="0" smtClean="0"/>
              <a:t>1</a:t>
            </a:r>
            <a:r>
              <a:rPr lang="en-US" dirty="0" smtClean="0"/>
              <a:t>) and asymmetric stretching (ν</a:t>
            </a:r>
            <a:r>
              <a:rPr lang="en-US" baseline="-25000" dirty="0" smtClean="0"/>
              <a:t>3</a:t>
            </a:r>
            <a:r>
              <a:rPr lang="en-US" dirty="0" smtClean="0"/>
              <a:t>) for CO</a:t>
            </a:r>
            <a:r>
              <a:rPr lang="en-US" baseline="-25000" dirty="0" smtClean="0"/>
              <a:t>2</a:t>
            </a:r>
            <a:r>
              <a:rPr lang="en-US" dirty="0" smtClean="0"/>
              <a:t> on each bonding configuration.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7902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(2) He</a:t>
            </a:r>
            <a:r>
              <a:rPr lang="en-US" sz="1200" dirty="0" smtClean="0"/>
              <a:t>, H.; </a:t>
            </a:r>
            <a:r>
              <a:rPr lang="en-US" sz="1200" dirty="0" err="1" smtClean="0"/>
              <a:t>Zapol</a:t>
            </a:r>
            <a:r>
              <a:rPr lang="en-US" sz="1200" dirty="0" smtClean="0"/>
              <a:t>, P.; Curtiss, L. A.: A Theoretical Study of CO(2) Anions on Anatase (101) Surface. </a:t>
            </a:r>
            <a:r>
              <a:rPr lang="en-US" sz="1200" i="1" dirty="0" smtClean="0"/>
              <a:t>Journal of Physical Chemistry C</a:t>
            </a:r>
            <a:r>
              <a:rPr lang="en-US" sz="1200" dirty="0" smtClean="0"/>
              <a:t>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114</a:t>
            </a:r>
            <a:r>
              <a:rPr lang="en-US" sz="1200" dirty="0" smtClean="0"/>
              <a:t>, 21474-21481.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88030"/>
            <a:ext cx="3048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572000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Results-Neutral Brookite (210)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1155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8084" y="21155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2" y="552994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14" y="55081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1026" y="549728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086" y="14478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146" y="1447800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2" y="3663042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9514" y="3663042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0426" y="3663042"/>
            <a:ext cx="2743200" cy="192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Results-Neutral Brookite (210)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(3) </a:t>
            </a:r>
            <a:r>
              <a:rPr lang="en-US" sz="1200" dirty="0" err="1" smtClean="0"/>
              <a:t>Rodriquez,M</a:t>
            </a:r>
            <a:r>
              <a:rPr lang="en-US" sz="1200" dirty="0" smtClean="0"/>
              <a:t>; </a:t>
            </a:r>
            <a:r>
              <a:rPr lang="en-US" sz="1200" dirty="0" err="1" smtClean="0"/>
              <a:t>Peng,X</a:t>
            </a:r>
            <a:r>
              <a:rPr lang="en-US" sz="1200" dirty="0" smtClean="0"/>
              <a:t>; </a:t>
            </a:r>
            <a:r>
              <a:rPr lang="en-US" sz="1200" dirty="0" err="1" smtClean="0"/>
              <a:t>Liu,L</a:t>
            </a:r>
            <a:r>
              <a:rPr lang="en-US" sz="1200" dirty="0" smtClean="0"/>
              <a:t>; </a:t>
            </a:r>
            <a:r>
              <a:rPr lang="en-US" sz="1200" dirty="0" err="1" smtClean="0"/>
              <a:t>Li,Y</a:t>
            </a:r>
            <a:r>
              <a:rPr lang="en-US" sz="1200" dirty="0" smtClean="0"/>
              <a:t>; </a:t>
            </a:r>
            <a:r>
              <a:rPr lang="en-US" sz="1200" dirty="0" err="1" smtClean="0"/>
              <a:t>Andino,J</a:t>
            </a:r>
            <a:r>
              <a:rPr lang="en-US" sz="1200" dirty="0" smtClean="0"/>
              <a:t>: A Density Functional Theory and Experimental Study of CO2 Interaction with Brookite TiO2. </a:t>
            </a:r>
            <a:r>
              <a:rPr lang="en-US" sz="1200" i="1" dirty="0" smtClean="0"/>
              <a:t>Submitted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8675" y="1524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Table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dirty="0" smtClean="0"/>
              <a:t>. </a:t>
            </a:r>
            <a:r>
              <a:rPr lang="en-US" dirty="0" smtClean="0"/>
              <a:t>Adsorption energy (</a:t>
            </a:r>
            <a:r>
              <a:rPr lang="en-US" dirty="0" err="1" smtClean="0"/>
              <a:t>eV</a:t>
            </a:r>
            <a:r>
              <a:rPr lang="en-US" dirty="0" smtClean="0"/>
              <a:t>) of CO</a:t>
            </a:r>
            <a:r>
              <a:rPr lang="en-US" baseline="-25000" dirty="0" smtClean="0"/>
              <a:t>2</a:t>
            </a:r>
            <a:r>
              <a:rPr lang="en-US" dirty="0" smtClean="0"/>
              <a:t> on the cluster and charge on CO</a:t>
            </a:r>
            <a:r>
              <a:rPr lang="en-US" baseline="-25000" dirty="0" smtClean="0"/>
              <a:t>2</a:t>
            </a:r>
            <a:r>
              <a:rPr lang="en-US" dirty="0" smtClean="0"/>
              <a:t> for each bonding configuration.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775" y="384402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Table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dirty="0" smtClean="0"/>
              <a:t>. </a:t>
            </a:r>
            <a:r>
              <a:rPr lang="en-US" dirty="0" err="1" smtClean="0"/>
              <a:t>Vibrational</a:t>
            </a:r>
            <a:r>
              <a:rPr lang="en-US" dirty="0" smtClean="0"/>
              <a:t> frequencies (cm</a:t>
            </a:r>
            <a:r>
              <a:rPr lang="en-US" baseline="30000" dirty="0" smtClean="0"/>
              <a:t>-1</a:t>
            </a:r>
            <a:r>
              <a:rPr lang="en-US" dirty="0" smtClean="0"/>
              <a:t>) of bending (ν</a:t>
            </a:r>
            <a:r>
              <a:rPr lang="en-US" baseline="-25000" dirty="0" smtClean="0"/>
              <a:t>2</a:t>
            </a:r>
            <a:r>
              <a:rPr lang="en-US" dirty="0" smtClean="0"/>
              <a:t>), symmetric stretching (ν</a:t>
            </a:r>
            <a:r>
              <a:rPr lang="en-US" baseline="-25000" dirty="0" smtClean="0"/>
              <a:t>1</a:t>
            </a:r>
            <a:r>
              <a:rPr lang="en-US" dirty="0" smtClean="0"/>
              <a:t>) and asymmetric stretching (ν</a:t>
            </a:r>
            <a:r>
              <a:rPr lang="en-US" baseline="-25000" dirty="0" smtClean="0"/>
              <a:t>3</a:t>
            </a:r>
            <a:r>
              <a:rPr lang="en-US" dirty="0" smtClean="0"/>
              <a:t>) for CO</a:t>
            </a:r>
            <a:r>
              <a:rPr lang="en-US" baseline="-25000" dirty="0" smtClean="0"/>
              <a:t>2</a:t>
            </a:r>
            <a:r>
              <a:rPr lang="en-US" dirty="0" smtClean="0"/>
              <a:t> on each bonding configuration.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2188028"/>
            <a:ext cx="2990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4539344"/>
            <a:ext cx="7581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Neutral Anatase &amp; Neutral Brookite</a:t>
            </a:r>
          </a:p>
          <a:p>
            <a:pPr lvl="1"/>
            <a:r>
              <a:rPr lang="en-US" dirty="0" smtClean="0"/>
              <a:t>As expected, none of the configurations yield the anticipated first step to CO</a:t>
            </a:r>
            <a:r>
              <a:rPr lang="en-US" baseline="-25000" dirty="0" smtClean="0"/>
              <a:t>2</a:t>
            </a:r>
            <a:r>
              <a:rPr lang="en-US" dirty="0" smtClean="0"/>
              <a:t> reduction (the CO</a:t>
            </a:r>
            <a:r>
              <a:rPr lang="en-US" baseline="-25000" dirty="0" smtClean="0"/>
              <a:t>2</a:t>
            </a:r>
            <a:r>
              <a:rPr lang="en-US" dirty="0" smtClean="0"/>
              <a:t> anion).</a:t>
            </a:r>
          </a:p>
          <a:p>
            <a:pPr lvl="1"/>
            <a:r>
              <a:rPr lang="en-US" dirty="0" smtClean="0"/>
              <a:t>Anatase with Fe modification yields 2 additional bonding configurations with CO</a:t>
            </a:r>
            <a:r>
              <a:rPr lang="en-US" baseline="-25000" dirty="0" smtClean="0"/>
              <a:t>2</a:t>
            </a:r>
            <a:r>
              <a:rPr lang="en-US" dirty="0" smtClean="0"/>
              <a:t> than without the modification.</a:t>
            </a:r>
          </a:p>
          <a:p>
            <a:pPr lvl="1"/>
            <a:r>
              <a:rPr lang="en-US" dirty="0" smtClean="0"/>
              <a:t>Brookite with Fe modification yields more favorable CO</a:t>
            </a:r>
            <a:r>
              <a:rPr lang="en-US" baseline="-25000" dirty="0" smtClean="0"/>
              <a:t>2</a:t>
            </a:r>
            <a:r>
              <a:rPr lang="en-US" dirty="0" smtClean="0"/>
              <a:t> adsorption than without the modification.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egative anatase (101) &amp; </a:t>
            </a:r>
            <a:r>
              <a:rPr lang="en-US" dirty="0" smtClean="0"/>
              <a:t>Negative brookite (210)</a:t>
            </a:r>
          </a:p>
          <a:p>
            <a:pPr lvl="1">
              <a:buNone/>
            </a:pPr>
            <a:r>
              <a:rPr lang="en-US" dirty="0" smtClean="0"/>
              <a:t>with Fe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990033"/>
      </a:dk2>
      <a:lt2>
        <a:srgbClr val="7F7F7F"/>
      </a:lt2>
      <a:accent1>
        <a:srgbClr val="4F81BD"/>
      </a:accent1>
      <a:accent2>
        <a:srgbClr val="FF9900"/>
      </a:accent2>
      <a:accent3>
        <a:srgbClr val="FFFFFF"/>
      </a:accent3>
      <a:accent4>
        <a:srgbClr val="0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422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Computational Study of the Reduction of Carbon Dioxide by Iron Modified TiO2 </vt:lpstr>
      <vt:lpstr>Problem</vt:lpstr>
      <vt:lpstr>Background</vt:lpstr>
      <vt:lpstr>Methodology</vt:lpstr>
      <vt:lpstr>Results-Neutral Anatase (101)</vt:lpstr>
      <vt:lpstr>Results-Neutral Anatase (101)</vt:lpstr>
      <vt:lpstr>Results-Neutral Brookite (210)</vt:lpstr>
      <vt:lpstr>Results-Neutral Brookite (210)</vt:lpstr>
      <vt:lpstr>Conclusions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Becketts</dc:creator>
  <cp:lastModifiedBy>Meghan</cp:lastModifiedBy>
  <cp:revision>71</cp:revision>
  <dcterms:created xsi:type="dcterms:W3CDTF">2011-06-22T11:31:37Z</dcterms:created>
  <dcterms:modified xsi:type="dcterms:W3CDTF">2012-04-11T16:57:09Z</dcterms:modified>
</cp:coreProperties>
</file>